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5"/>
  </p:notesMasterIdLst>
  <p:handoutMasterIdLst>
    <p:handoutMasterId r:id="rId16"/>
  </p:handoutMasterIdLst>
  <p:sldIdLst>
    <p:sldId id="350" r:id="rId5"/>
    <p:sldId id="352" r:id="rId6"/>
    <p:sldId id="361" r:id="rId7"/>
    <p:sldId id="353" r:id="rId8"/>
    <p:sldId id="355" r:id="rId9"/>
    <p:sldId id="362" r:id="rId10"/>
    <p:sldId id="363" r:id="rId11"/>
    <p:sldId id="364" r:id="rId12"/>
    <p:sldId id="334" r:id="rId13"/>
    <p:sldId id="3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2" d="100"/>
          <a:sy n="82" d="100"/>
        </p:scale>
        <p:origin x="720" y="139"/>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BEB-4512-806B-A7899BFCB1E5}"/>
            </c:ext>
          </c:extLst>
        </c:ser>
        <c:ser>
          <c:idx val="1"/>
          <c:order val="1"/>
          <c:tx>
            <c:strRef>
              <c:f>Sheet1!$C$1</c:f>
              <c:strCache>
                <c:ptCount val="1"/>
                <c:pt idx="0">
                  <c:v>Series 2</c:v>
                </c:pt>
              </c:strCache>
            </c:strRef>
          </c:tx>
          <c:spPr>
            <a:solidFill>
              <a:schemeClr val="accent3"/>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3BEB-4512-806B-A7899BFCB1E5}"/>
              </c:ext>
            </c:extLst>
          </c:dPt>
          <c:dPt>
            <c:idx val="1"/>
            <c:invertIfNegative val="0"/>
            <c:bubble3D val="0"/>
            <c:spPr>
              <a:solidFill>
                <a:schemeClr val="tx2"/>
              </a:solidFill>
              <a:ln>
                <a:noFill/>
              </a:ln>
              <a:effectLst/>
            </c:spPr>
            <c:extLst>
              <c:ext xmlns:c16="http://schemas.microsoft.com/office/drawing/2014/chart" uri="{C3380CC4-5D6E-409C-BE32-E72D297353CC}">
                <c16:uniqueId val="{0000000A-3BEB-4512-806B-A7899BFCB1E5}"/>
              </c:ext>
            </c:extLst>
          </c:dPt>
          <c:dPt>
            <c:idx val="2"/>
            <c:invertIfNegative val="0"/>
            <c:bubble3D val="0"/>
            <c:spPr>
              <a:solidFill>
                <a:schemeClr val="tx2"/>
              </a:solidFill>
              <a:ln>
                <a:noFill/>
              </a:ln>
              <a:effectLst/>
            </c:spPr>
            <c:extLst>
              <c:ext xmlns:c16="http://schemas.microsoft.com/office/drawing/2014/chart" uri="{C3380CC4-5D6E-409C-BE32-E72D297353CC}">
                <c16:uniqueId val="{00000009-3BEB-4512-806B-A7899BFCB1E5}"/>
              </c:ext>
            </c:extLst>
          </c:dPt>
          <c:dPt>
            <c:idx val="3"/>
            <c:invertIfNegative val="0"/>
            <c:bubble3D val="0"/>
            <c:spPr>
              <a:solidFill>
                <a:schemeClr val="tx2"/>
              </a:solidFill>
              <a:ln>
                <a:noFill/>
              </a:ln>
              <a:effectLst/>
            </c:spPr>
            <c:extLst>
              <c:ext xmlns:c16="http://schemas.microsoft.com/office/drawing/2014/chart" uri="{C3380CC4-5D6E-409C-BE32-E72D297353CC}">
                <c16:uniqueId val="{00000008-3BEB-4512-806B-A7899BFCB1E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BEB-4512-806B-A7899BFCB1E5}"/>
            </c:ext>
          </c:extLst>
        </c:ser>
        <c:ser>
          <c:idx val="2"/>
          <c:order val="2"/>
          <c:tx>
            <c:strRef>
              <c:f>Sheet1!$D$1</c:f>
              <c:strCache>
                <c:ptCount val="1"/>
                <c:pt idx="0">
                  <c:v>Series 3</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7-3BEB-4512-806B-A7899BFCB1E5}"/>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6-3BEB-4512-806B-A7899BFCB1E5}"/>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5-3BEB-4512-806B-A7899BFCB1E5}"/>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4-3BEB-4512-806B-A7899BFCB1E5}"/>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BEB-4512-806B-A7899BFCB1E5}"/>
            </c:ext>
          </c:extLst>
        </c:ser>
        <c:dLbls>
          <c:showLegendKey val="0"/>
          <c:showVal val="0"/>
          <c:showCatName val="0"/>
          <c:showSerName val="0"/>
          <c:showPercent val="0"/>
          <c:showBubbleSize val="0"/>
        </c:dLbls>
        <c:gapWidth val="182"/>
        <c:axId val="431173200"/>
        <c:axId val="431179760"/>
      </c:barChart>
      <c:catAx>
        <c:axId val="4311732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31179760"/>
        <c:crosses val="autoZero"/>
        <c:auto val="1"/>
        <c:lblAlgn val="ctr"/>
        <c:lblOffset val="100"/>
        <c:noMultiLvlLbl val="0"/>
      </c:catAx>
      <c:valAx>
        <c:axId val="431179760"/>
        <c:scaling>
          <c:orientation val="minMax"/>
        </c:scaling>
        <c:delete val="0"/>
        <c:axPos val="b"/>
        <c:majorGridlines>
          <c:spPr>
            <a:ln w="25400"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31173200"/>
        <c:crosses val="autoZero"/>
        <c:crossBetween val="between"/>
      </c:valAx>
      <c:spPr>
        <a:noFill/>
        <a:ln>
          <a:noFill/>
        </a:ln>
        <a:effectLst/>
      </c:spPr>
    </c:plotArea>
    <c:legend>
      <c:legendPos val="b"/>
      <c:layout>
        <c:manualLayout>
          <c:xMode val="edge"/>
          <c:yMode val="edge"/>
          <c:x val="0.76180851114260928"/>
          <c:y val="0.93997142249110754"/>
          <c:w val="0.23735656033835878"/>
          <c:h val="6.002857750889246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November 25,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studentprojects.live/phpscript/online-auction-and-bidding-syst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3222171" y="769944"/>
            <a:ext cx="6414861" cy="978826"/>
          </a:xfrm>
        </p:spPr>
        <p:txBody>
          <a:bodyPr/>
          <a:lstStyle/>
          <a:p>
            <a:r>
              <a:rPr lang="en-US" sz="2000" dirty="0" err="1"/>
              <a:t>Dr.Babasaheb</a:t>
            </a:r>
            <a:r>
              <a:rPr lang="en-US" sz="2000" dirty="0"/>
              <a:t> Ambedkar Technological University, </a:t>
            </a:r>
            <a:r>
              <a:rPr lang="en-US" sz="2000" dirty="0" err="1"/>
              <a:t>Lonere</a:t>
            </a:r>
            <a:endParaRPr lang="en-US" sz="2000" dirty="0"/>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260258" y="2397961"/>
            <a:ext cx="5491570" cy="400110"/>
          </a:xfrm>
        </p:spPr>
        <p:txBody>
          <a:bodyPr/>
          <a:lstStyle/>
          <a:p>
            <a:r>
              <a:rPr lang="en-US" dirty="0">
                <a:solidFill>
                  <a:srgbClr val="7030A0"/>
                </a:solidFill>
              </a:rPr>
              <a:t>College of Engineering And Technology Jalna</a:t>
            </a:r>
          </a:p>
        </p:txBody>
      </p:sp>
      <p:sp>
        <p:nvSpPr>
          <p:cNvPr id="4" name="TextBox 3">
            <a:extLst>
              <a:ext uri="{FF2B5EF4-FFF2-40B4-BE49-F238E27FC236}">
                <a16:creationId xmlns:a16="http://schemas.microsoft.com/office/drawing/2014/main" id="{6E882B63-4209-EC16-BC00-3A0898558101}"/>
              </a:ext>
            </a:extLst>
          </p:cNvPr>
          <p:cNvSpPr txBox="1"/>
          <p:nvPr/>
        </p:nvSpPr>
        <p:spPr>
          <a:xfrm>
            <a:off x="6002694" y="3659820"/>
            <a:ext cx="6260840" cy="400110"/>
          </a:xfrm>
          <a:prstGeom prst="rect">
            <a:avLst/>
          </a:prstGeom>
          <a:noFill/>
        </p:spPr>
        <p:txBody>
          <a:bodyPr wrap="square" rtlCol="0">
            <a:spAutoFit/>
          </a:bodyPr>
          <a:lstStyle/>
          <a:p>
            <a:r>
              <a:rPr lang="en-IN" sz="2000" b="1" dirty="0">
                <a:solidFill>
                  <a:schemeClr val="bg1">
                    <a:lumMod val="85000"/>
                    <a:lumOff val="15000"/>
                  </a:schemeClr>
                </a:solidFill>
              </a:rPr>
              <a:t>Project name : </a:t>
            </a:r>
            <a:r>
              <a:rPr lang="en-US" sz="2000" b="1" i="0" dirty="0">
                <a:solidFill>
                  <a:srgbClr val="212121"/>
                </a:solidFill>
                <a:effectLst/>
                <a:latin typeface="Open Sans" panose="020B0606030504020204" pitchFamily="34" charset="0"/>
              </a:rPr>
              <a:t>Online Auction and Bidding System</a:t>
            </a:r>
            <a:r>
              <a:rPr lang="en-IN" sz="2000" b="1" dirty="0">
                <a:solidFill>
                  <a:schemeClr val="bg1">
                    <a:lumMod val="85000"/>
                    <a:lumOff val="15000"/>
                  </a:schemeClr>
                </a:solidFill>
              </a:rPr>
              <a:t> </a:t>
            </a:r>
          </a:p>
        </p:txBody>
      </p:sp>
      <p:sp>
        <p:nvSpPr>
          <p:cNvPr id="5" name="TextBox 4">
            <a:extLst>
              <a:ext uri="{FF2B5EF4-FFF2-40B4-BE49-F238E27FC236}">
                <a16:creationId xmlns:a16="http://schemas.microsoft.com/office/drawing/2014/main" id="{EB2379B6-8CCD-9888-57FE-85AF4A07E461}"/>
              </a:ext>
            </a:extLst>
          </p:cNvPr>
          <p:cNvSpPr txBox="1"/>
          <p:nvPr/>
        </p:nvSpPr>
        <p:spPr>
          <a:xfrm>
            <a:off x="6260258" y="4404049"/>
            <a:ext cx="3089014" cy="1200329"/>
          </a:xfrm>
          <a:prstGeom prst="rect">
            <a:avLst/>
          </a:prstGeom>
          <a:noFill/>
        </p:spPr>
        <p:txBody>
          <a:bodyPr wrap="square" rtlCol="0">
            <a:spAutoFit/>
          </a:bodyPr>
          <a:lstStyle/>
          <a:p>
            <a:pPr marL="342900" indent="-342900">
              <a:buFont typeface="+mj-lt"/>
              <a:buAutoNum type="arabicParenR"/>
            </a:pPr>
            <a:r>
              <a:rPr lang="en-IN" dirty="0">
                <a:solidFill>
                  <a:schemeClr val="bg1">
                    <a:lumMod val="85000"/>
                    <a:lumOff val="15000"/>
                  </a:schemeClr>
                </a:solidFill>
              </a:rPr>
              <a:t>Gaurav </a:t>
            </a:r>
            <a:r>
              <a:rPr lang="en-IN" dirty="0" err="1">
                <a:solidFill>
                  <a:schemeClr val="bg1">
                    <a:lumMod val="85000"/>
                    <a:lumOff val="15000"/>
                  </a:schemeClr>
                </a:solidFill>
              </a:rPr>
              <a:t>Rohidas</a:t>
            </a:r>
            <a:r>
              <a:rPr lang="en-IN" dirty="0">
                <a:solidFill>
                  <a:schemeClr val="bg1">
                    <a:lumMod val="85000"/>
                    <a:lumOff val="15000"/>
                  </a:schemeClr>
                </a:solidFill>
              </a:rPr>
              <a:t> Ranyeole </a:t>
            </a:r>
          </a:p>
          <a:p>
            <a:pPr marL="342900" indent="-342900">
              <a:buFont typeface="+mj-lt"/>
              <a:buAutoNum type="arabicParenR"/>
            </a:pPr>
            <a:r>
              <a:rPr lang="en-IN" dirty="0">
                <a:solidFill>
                  <a:schemeClr val="bg1">
                    <a:lumMod val="85000"/>
                    <a:lumOff val="15000"/>
                  </a:schemeClr>
                </a:solidFill>
              </a:rPr>
              <a:t> </a:t>
            </a:r>
            <a:r>
              <a:rPr lang="en-IN" dirty="0" err="1">
                <a:solidFill>
                  <a:schemeClr val="bg1">
                    <a:lumMod val="85000"/>
                    <a:lumOff val="15000"/>
                  </a:schemeClr>
                </a:solidFill>
              </a:rPr>
              <a:t>Harshal</a:t>
            </a:r>
            <a:r>
              <a:rPr lang="en-IN" dirty="0">
                <a:solidFill>
                  <a:schemeClr val="bg1">
                    <a:lumMod val="85000"/>
                    <a:lumOff val="15000"/>
                  </a:schemeClr>
                </a:solidFill>
              </a:rPr>
              <a:t> Prabhakar Daud </a:t>
            </a:r>
          </a:p>
          <a:p>
            <a:pPr marL="342900" indent="-342900">
              <a:buFont typeface="+mj-lt"/>
              <a:buAutoNum type="arabicParenR"/>
            </a:pPr>
            <a:r>
              <a:rPr lang="en-IN" dirty="0">
                <a:solidFill>
                  <a:schemeClr val="bg1">
                    <a:lumMod val="85000"/>
                    <a:lumOff val="15000"/>
                  </a:schemeClr>
                </a:solidFill>
              </a:rPr>
              <a:t> Ganesh Arjun </a:t>
            </a:r>
            <a:r>
              <a:rPr lang="en-IN" dirty="0" err="1">
                <a:solidFill>
                  <a:schemeClr val="bg1">
                    <a:lumMod val="85000"/>
                    <a:lumOff val="15000"/>
                  </a:schemeClr>
                </a:solidFill>
              </a:rPr>
              <a:t>Tirsule</a:t>
            </a:r>
            <a:r>
              <a:rPr lang="en-IN" dirty="0">
                <a:solidFill>
                  <a:schemeClr val="bg1">
                    <a:lumMod val="85000"/>
                    <a:lumOff val="15000"/>
                  </a:schemeClr>
                </a:solidFill>
              </a:rPr>
              <a:t> </a:t>
            </a:r>
          </a:p>
          <a:p>
            <a:endParaRPr lang="en-IN" dirty="0">
              <a:solidFill>
                <a:schemeClr val="bg1">
                  <a:lumMod val="85000"/>
                  <a:lumOff val="15000"/>
                </a:schemeClr>
              </a:solidFill>
            </a:endParaRPr>
          </a:p>
        </p:txBody>
      </p:sp>
      <p:pic>
        <p:nvPicPr>
          <p:cNvPr id="7" name="Picture 6">
            <a:extLst>
              <a:ext uri="{FF2B5EF4-FFF2-40B4-BE49-F238E27FC236}">
                <a16:creationId xmlns:a16="http://schemas.microsoft.com/office/drawing/2014/main" id="{042DB2F8-43C0-A429-8DBB-5ABD436BC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4462" y="5173100"/>
            <a:ext cx="1687538" cy="1595760"/>
          </a:xfrm>
          <a:prstGeom prst="rect">
            <a:avLst/>
          </a:prstGeom>
        </p:spPr>
      </p:pic>
      <p:pic>
        <p:nvPicPr>
          <p:cNvPr id="8" name="Picture 7">
            <a:extLst>
              <a:ext uri="{FF2B5EF4-FFF2-40B4-BE49-F238E27FC236}">
                <a16:creationId xmlns:a16="http://schemas.microsoft.com/office/drawing/2014/main" id="{72C537EB-2DF9-34C7-C527-7BD260DAB499}"/>
              </a:ext>
            </a:extLst>
          </p:cNvPr>
          <p:cNvPicPr>
            <a:picLocks noChangeAspect="1"/>
          </p:cNvPicPr>
          <p:nvPr/>
        </p:nvPicPr>
        <p:blipFill>
          <a:blip r:embed="rId3"/>
          <a:stretch>
            <a:fillRect/>
          </a:stretch>
        </p:blipFill>
        <p:spPr>
          <a:xfrm>
            <a:off x="1884144" y="477095"/>
            <a:ext cx="1297594" cy="1297594"/>
          </a:xfrm>
          <a:prstGeom prst="rect">
            <a:avLst/>
          </a:prstGeom>
        </p:spPr>
      </p:pic>
      <p:sp>
        <p:nvSpPr>
          <p:cNvPr id="9" name="TextBox 8">
            <a:extLst>
              <a:ext uri="{FF2B5EF4-FFF2-40B4-BE49-F238E27FC236}">
                <a16:creationId xmlns:a16="http://schemas.microsoft.com/office/drawing/2014/main" id="{5C0A6DEC-80AA-3C03-1F10-8AD344746AB8}"/>
              </a:ext>
            </a:extLst>
          </p:cNvPr>
          <p:cNvSpPr txBox="1"/>
          <p:nvPr/>
        </p:nvSpPr>
        <p:spPr>
          <a:xfrm>
            <a:off x="6773059" y="2028629"/>
            <a:ext cx="5287347" cy="369332"/>
          </a:xfrm>
          <a:prstGeom prst="rect">
            <a:avLst/>
          </a:prstGeom>
          <a:noFill/>
        </p:spPr>
        <p:txBody>
          <a:bodyPr wrap="square" rtlCol="0">
            <a:spAutoFit/>
          </a:bodyPr>
          <a:lstStyle/>
          <a:p>
            <a:r>
              <a:rPr lang="en-US" dirty="0" err="1">
                <a:solidFill>
                  <a:srgbClr val="7030A0"/>
                </a:solidFill>
              </a:rPr>
              <a:t>Matsyodari</a:t>
            </a:r>
            <a:r>
              <a:rPr lang="en-US" dirty="0">
                <a:solidFill>
                  <a:srgbClr val="7030A0"/>
                </a:solidFill>
              </a:rPr>
              <a:t> </a:t>
            </a:r>
            <a:r>
              <a:rPr lang="en-US" dirty="0" err="1">
                <a:solidFill>
                  <a:srgbClr val="7030A0"/>
                </a:solidFill>
              </a:rPr>
              <a:t>Shikshan</a:t>
            </a:r>
            <a:r>
              <a:rPr lang="en-US" dirty="0">
                <a:solidFill>
                  <a:srgbClr val="7030A0"/>
                </a:solidFill>
              </a:rPr>
              <a:t> Santha’s</a:t>
            </a:r>
            <a:endParaRPr lang="en-IN" dirty="0">
              <a:solidFill>
                <a:srgbClr val="7030A0"/>
              </a:solidFill>
            </a:endParaRPr>
          </a:p>
        </p:txBody>
      </p:sp>
      <p:pic>
        <p:nvPicPr>
          <p:cNvPr id="10" name="Picture 9">
            <a:extLst>
              <a:ext uri="{FF2B5EF4-FFF2-40B4-BE49-F238E27FC236}">
                <a16:creationId xmlns:a16="http://schemas.microsoft.com/office/drawing/2014/main" id="{E29B6356-1449-D3D3-CAAD-3E43AE996610}"/>
              </a:ext>
            </a:extLst>
          </p:cNvPr>
          <p:cNvPicPr>
            <a:picLocks noChangeAspect="1"/>
          </p:cNvPicPr>
          <p:nvPr/>
        </p:nvPicPr>
        <p:blipFill>
          <a:blip r:embed="rId4"/>
          <a:stretch>
            <a:fillRect/>
          </a:stretch>
        </p:blipFill>
        <p:spPr>
          <a:xfrm>
            <a:off x="5501411" y="2028629"/>
            <a:ext cx="676832" cy="676832"/>
          </a:xfrm>
          <a:prstGeom prst="rect">
            <a:avLst/>
          </a:prstGeom>
        </p:spPr>
      </p:pic>
      <p:sp>
        <p:nvSpPr>
          <p:cNvPr id="11" name="TextBox 10">
            <a:extLst>
              <a:ext uri="{FF2B5EF4-FFF2-40B4-BE49-F238E27FC236}">
                <a16:creationId xmlns:a16="http://schemas.microsoft.com/office/drawing/2014/main" id="{74BADD29-C70C-262B-A640-481B84EB8D13}"/>
              </a:ext>
            </a:extLst>
          </p:cNvPr>
          <p:cNvSpPr txBox="1"/>
          <p:nvPr/>
        </p:nvSpPr>
        <p:spPr>
          <a:xfrm>
            <a:off x="9565765" y="3290488"/>
            <a:ext cx="3343275" cy="369332"/>
          </a:xfrm>
          <a:prstGeom prst="rect">
            <a:avLst/>
          </a:prstGeom>
          <a:noFill/>
        </p:spPr>
        <p:txBody>
          <a:bodyPr wrap="square" rtlCol="0">
            <a:spAutoFit/>
          </a:bodyPr>
          <a:lstStyle/>
          <a:p>
            <a:r>
              <a:rPr lang="en-IN" dirty="0" err="1">
                <a:solidFill>
                  <a:schemeClr val="bg1"/>
                </a:solidFill>
                <a:latin typeface="Algerian" panose="04020705040A02060702" pitchFamily="82" charset="0"/>
              </a:rPr>
              <a:t>Guidence</a:t>
            </a:r>
            <a:r>
              <a:rPr lang="en-IN" dirty="0">
                <a:solidFill>
                  <a:schemeClr val="bg1"/>
                </a:solidFill>
                <a:latin typeface="Algerian" panose="04020705040A02060702" pitchFamily="82" charset="0"/>
              </a:rPr>
              <a:t>: Thakur Sir </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endParaRPr lang="en-US" dirty="0"/>
          </a:p>
          <a:p>
            <a:endParaRPr lang="en-US" dirty="0"/>
          </a:p>
        </p:txBody>
      </p:sp>
      <p:pic>
        <p:nvPicPr>
          <p:cNvPr id="13" name="Picture Placeholder 12" descr="Person running up stairs">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7107648" y="5302088"/>
            <a:ext cx="4914900" cy="588795"/>
          </a:xfrm>
        </p:spPr>
        <p:txBody>
          <a:bodyPr/>
          <a:lstStyle/>
          <a:p>
            <a:endParaRPr lang="en-US" dirty="0"/>
          </a:p>
        </p:txBody>
      </p:sp>
      <p:pic>
        <p:nvPicPr>
          <p:cNvPr id="3" name="Picture 2">
            <a:extLst>
              <a:ext uri="{FF2B5EF4-FFF2-40B4-BE49-F238E27FC236}">
                <a16:creationId xmlns:a16="http://schemas.microsoft.com/office/drawing/2014/main" id="{0AEC8C01-1380-95FE-48CB-4F3A32FD6C05}"/>
              </a:ext>
            </a:extLst>
          </p:cNvPr>
          <p:cNvPicPr>
            <a:picLocks noChangeAspect="1"/>
          </p:cNvPicPr>
          <p:nvPr/>
        </p:nvPicPr>
        <p:blipFill>
          <a:blip r:embed="rId4"/>
          <a:stretch>
            <a:fillRect/>
          </a:stretch>
        </p:blipFill>
        <p:spPr>
          <a:xfrm>
            <a:off x="6907623" y="3533143"/>
            <a:ext cx="4953000" cy="2667000"/>
          </a:xfrm>
          <a:prstGeom prst="rect">
            <a:avLst/>
          </a:prstGeom>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10315768" y="175258"/>
            <a:ext cx="2133600" cy="369332"/>
          </a:xfrm>
        </p:spPr>
        <p:txBody>
          <a:bodyPr/>
          <a:lstStyle/>
          <a:p>
            <a:endParaRPr lang="en-US" dirty="0"/>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71550" y="2196664"/>
            <a:ext cx="2133600" cy="205837"/>
          </a:xfrm>
        </p:spPr>
        <p:txBody>
          <a:bodyPr/>
          <a:lstStyle/>
          <a:p>
            <a:r>
              <a:rPr lang="en-US" dirty="0">
                <a:solidFill>
                  <a:schemeClr val="tx2">
                    <a:lumMod val="75000"/>
                  </a:schemeClr>
                </a:solidFill>
              </a:rPr>
              <a:t> :- Introduction</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r>
              <a:rPr lang="en-US" dirty="0"/>
              <a: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pPr algn="l" fontAlgn="base"/>
            <a:r>
              <a:rPr lang="en-US" b="1" i="0" dirty="0">
                <a:solidFill>
                  <a:schemeClr val="tx2">
                    <a:lumMod val="75000"/>
                  </a:schemeClr>
                </a:solidFill>
                <a:effectLst/>
                <a:latin typeface="Open Sans" panose="020B0606030504020204" pitchFamily="34" charset="0"/>
              </a:rPr>
              <a:t>:- Online Auction and Bidding System Features and scope</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10315768" y="175258"/>
            <a:ext cx="2133600" cy="369332"/>
          </a:xfrm>
        </p:spPr>
        <p:txBody>
          <a:bodyPr/>
          <a:lstStyle/>
          <a:p>
            <a:endParaRPr lang="en-US" dirty="0"/>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pPr algn="l" fontAlgn="base"/>
            <a:r>
              <a:rPr lang="en-IN" b="1" i="0" dirty="0">
                <a:solidFill>
                  <a:schemeClr val="tx2">
                    <a:lumMod val="75000"/>
                  </a:schemeClr>
                </a:solidFill>
                <a:effectLst/>
                <a:latin typeface="Open Sans" panose="020B0606030504020204" pitchFamily="34" charset="0"/>
              </a:rPr>
              <a:t>:- Programming Language</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a:lstStyle/>
          <a:p>
            <a:r>
              <a:rPr lang="en-US" dirty="0"/>
              <a:t>Lorem ipsum dolor sit amet, consectetuer adipiscing elit, sed diam nonummy nibh.</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48710" y="4548532"/>
            <a:ext cx="2447290" cy="676611"/>
          </a:xfrm>
        </p:spPr>
        <p:txBody>
          <a:bodyPr/>
          <a:lstStyle/>
          <a:p>
            <a:r>
              <a:rPr lang="en-US" dirty="0"/>
              <a:t>04. What’s next</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508463" y="4522803"/>
            <a:ext cx="2129245" cy="205837"/>
          </a:xfrm>
        </p:spPr>
        <p:txBody>
          <a:bodyPr/>
          <a:lstStyle/>
          <a:p>
            <a:r>
              <a:rPr lang="en-US" dirty="0">
                <a:solidFill>
                  <a:schemeClr val="tx2">
                    <a:lumMod val="75000"/>
                  </a:schemeClr>
                </a:solidFill>
              </a:rPr>
              <a:t>:- Conclusion </a:t>
            </a:r>
          </a:p>
        </p:txBody>
      </p:sp>
      <p:sp>
        <p:nvSpPr>
          <p:cNvPr id="14" name="Footer Placeholder 13">
            <a:extLst>
              <a:ext uri="{FF2B5EF4-FFF2-40B4-BE49-F238E27FC236}">
                <a16:creationId xmlns:a16="http://schemas.microsoft.com/office/drawing/2014/main" id="{C0BAE34D-BF83-084B-A10C-EB85694B9ACF}"/>
              </a:ext>
            </a:extLst>
          </p:cNvPr>
          <p:cNvSpPr>
            <a:spLocks noGrp="1"/>
          </p:cNvSpPr>
          <p:nvPr>
            <p:ph type="ftr" sz="quarter" idx="26"/>
          </p:nvPr>
        </p:nvSpPr>
        <p:spPr>
          <a:xfrm>
            <a:off x="203835" y="6579871"/>
            <a:ext cx="1497330" cy="247651"/>
          </a:xfrm>
        </p:spPr>
        <p:txBody>
          <a:bodyPr/>
          <a:lstStyle/>
          <a:p>
            <a:r>
              <a:rPr lang="en-US" dirty="0">
                <a:solidFill>
                  <a:schemeClr val="tx2">
                    <a:lumMod val="75000"/>
                  </a:schemeClr>
                </a:solidFill>
              </a:rPr>
              <a:t>25 NOV 2023</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11689313" y="6610349"/>
            <a:ext cx="523240" cy="247651"/>
          </a:xfrm>
        </p:spPr>
        <p:txBody>
          <a:bodyPr/>
          <a:lstStyle/>
          <a:p>
            <a:fld id="{294A09A9-5501-47C1-A89A-A340965A2BE2}" type="slidenum">
              <a:rPr lang="en-US" smtClean="0"/>
              <a:pPr/>
              <a:t>2</a:t>
            </a:fld>
            <a:endParaRPr lang="en-US" dirty="0"/>
          </a:p>
        </p:txBody>
      </p:sp>
      <p:sp>
        <p:nvSpPr>
          <p:cNvPr id="45" name="Date Placeholder 3">
            <a:extLst>
              <a:ext uri="{FF2B5EF4-FFF2-40B4-BE49-F238E27FC236}">
                <a16:creationId xmlns:a16="http://schemas.microsoft.com/office/drawing/2014/main" id="{3B4069FE-8724-4CE0-9B3C-6D59B9B5FD9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Rectangle 1">
            <a:extLst>
              <a:ext uri="{FF2B5EF4-FFF2-40B4-BE49-F238E27FC236}">
                <a16:creationId xmlns:a16="http://schemas.microsoft.com/office/drawing/2014/main" id="{09E7EEE4-735C-61A5-EC6A-2CA03D315AB8}"/>
              </a:ext>
            </a:extLst>
          </p:cNvPr>
          <p:cNvSpPr>
            <a:spLocks noChangeArrowheads="1"/>
          </p:cNvSpPr>
          <p:nvPr/>
        </p:nvSpPr>
        <p:spPr bwMode="auto">
          <a:xfrm>
            <a:off x="-14332" y="2572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0" numCol="1" anchor="ctr" anchorCtr="0" compatLnSpc="1">
            <a:prstTxWarp prst="textNoShape">
              <a:avLst/>
            </a:prstTxWarp>
            <a:spAutoFit/>
          </a:bodyPr>
          <a:lstStyle/>
          <a:p>
            <a:endParaRPr lang="en-IN"/>
          </a:p>
        </p:txBody>
      </p:sp>
      <p:sp>
        <p:nvSpPr>
          <p:cNvPr id="16" name="Rectangle 2">
            <a:extLst>
              <a:ext uri="{FF2B5EF4-FFF2-40B4-BE49-F238E27FC236}">
                <a16:creationId xmlns:a16="http://schemas.microsoft.com/office/drawing/2014/main" id="{ECFE56FC-9B7A-0BA1-930A-7FDDFF602103}"/>
              </a:ext>
            </a:extLst>
          </p:cNvPr>
          <p:cNvSpPr>
            <a:spLocks noChangeArrowheads="1"/>
          </p:cNvSpPr>
          <p:nvPr/>
        </p:nvSpPr>
        <p:spPr bwMode="auto">
          <a:xfrm>
            <a:off x="-14332" y="25729"/>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3">
            <a:extLst>
              <a:ext uri="{FF2B5EF4-FFF2-40B4-BE49-F238E27FC236}">
                <a16:creationId xmlns:a16="http://schemas.microsoft.com/office/drawing/2014/main" id="{B7454AAB-76B7-3165-BAD5-F5E308136E7E}"/>
              </a:ext>
            </a:extLst>
          </p:cNvPr>
          <p:cNvSpPr>
            <a:spLocks noChangeArrowheads="1"/>
          </p:cNvSpPr>
          <p:nvPr/>
        </p:nvSpPr>
        <p:spPr bwMode="auto">
          <a:xfrm>
            <a:off x="-14332" y="-64485"/>
            <a:ext cx="65" cy="669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2F3239"/>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506A4B12-CB50-1649-94DB-A5A90CC34F0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0" numCol="1" anchor="ctr" anchorCtr="0" compatLnSpc="1">
            <a:prstTxWarp prst="textNoShape">
              <a:avLst/>
            </a:prstTxWarp>
            <a:spAutoFit/>
          </a:bodyPr>
          <a:lstStyle/>
          <a:p>
            <a:endParaRPr lang="en-IN"/>
          </a:p>
        </p:txBody>
      </p:sp>
      <p:sp>
        <p:nvSpPr>
          <p:cNvPr id="19" name="Rectangle 5">
            <a:extLst>
              <a:ext uri="{FF2B5EF4-FFF2-40B4-BE49-F238E27FC236}">
                <a16:creationId xmlns:a16="http://schemas.microsoft.com/office/drawing/2014/main" id="{F4B771B0-74E9-9C40-8374-5EE68FC7787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0" name="Rectangle 6">
            <a:extLst>
              <a:ext uri="{FF2B5EF4-FFF2-40B4-BE49-F238E27FC236}">
                <a16:creationId xmlns:a16="http://schemas.microsoft.com/office/drawing/2014/main" id="{5DC00EFE-2B58-F760-C7B4-9856369285D9}"/>
              </a:ext>
            </a:extLst>
          </p:cNvPr>
          <p:cNvSpPr>
            <a:spLocks noChangeArrowheads="1"/>
          </p:cNvSpPr>
          <p:nvPr/>
        </p:nvSpPr>
        <p:spPr bwMode="auto">
          <a:xfrm>
            <a:off x="0" y="-90214"/>
            <a:ext cx="65" cy="669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2F3239"/>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7">
            <a:extLst>
              <a:ext uri="{FF2B5EF4-FFF2-40B4-BE49-F238E27FC236}">
                <a16:creationId xmlns:a16="http://schemas.microsoft.com/office/drawing/2014/main" id="{936323E2-ABE4-9E7E-1EE9-8FA083DC8A7B}"/>
              </a:ext>
            </a:extLst>
          </p:cNvPr>
          <p:cNvSpPr>
            <a:spLocks noChangeArrowheads="1"/>
          </p:cNvSpPr>
          <p:nvPr/>
        </p:nvSpPr>
        <p:spPr bwMode="auto">
          <a:xfrm>
            <a:off x="152399" y="152399"/>
            <a:ext cx="14020281" cy="457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 rIns="0" bIns="0" numCol="1" anchor="ctr" anchorCtr="0" compatLnSpc="1">
            <a:prstTxWarp prst="textNoShape">
              <a:avLst/>
            </a:prstTxWarp>
            <a:spAutoFit/>
          </a:bodyPr>
          <a:lstStyle/>
          <a:p>
            <a:endParaRPr lang="en-IN"/>
          </a:p>
        </p:txBody>
      </p:sp>
      <p:sp>
        <p:nvSpPr>
          <p:cNvPr id="23" name="Rectangle 9">
            <a:extLst>
              <a:ext uri="{FF2B5EF4-FFF2-40B4-BE49-F238E27FC236}">
                <a16:creationId xmlns:a16="http://schemas.microsoft.com/office/drawing/2014/main" id="{B1AC4ABF-0CDE-E2A3-035D-C1F5172C54BB}"/>
              </a:ext>
            </a:extLst>
          </p:cNvPr>
          <p:cNvSpPr>
            <a:spLocks noChangeArrowheads="1"/>
          </p:cNvSpPr>
          <p:nvPr/>
        </p:nvSpPr>
        <p:spPr bwMode="auto">
          <a:xfrm>
            <a:off x="3648710" y="4478563"/>
            <a:ext cx="2128157" cy="1500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2">
                    <a:lumMod val="75000"/>
                  </a:schemeClr>
                </a:solidFill>
                <a:effectLst/>
                <a:latin typeface="Open Sans" panose="020B0606030504020204" pitchFamily="34" charset="0"/>
                <a:cs typeface="Open Sans" panose="020B0606030504020204" pitchFamily="34" charset="0"/>
              </a:rPr>
              <a:t>:- Modules of Online Auction and Bidding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r>
              <a:rPr lang="en-US" b="0" i="0" dirty="0">
                <a:solidFill>
                  <a:srgbClr val="212121"/>
                </a:solidFill>
                <a:effectLst/>
                <a:latin typeface="Open Sans" panose="020B0606030504020204" pitchFamily="34" charset="0"/>
              </a:rPr>
              <a:t>Online Auction and Bidding System is the website application where participants can bid for the products and users can upload products for auction. In online auction project that holds online auctions of various products on a website and serves sellers and bidders accordingly. The system is designed to allow customers/users to setup their products for auctions and bidders to register and bid for various products available for bidding. This project developed using PHP and all the record stores in MySQL database.</a:t>
            </a:r>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endParaRPr lang="en-US" dirty="0"/>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8" name="Date Placeholder 3">
            <a:extLst>
              <a:ext uri="{FF2B5EF4-FFF2-40B4-BE49-F238E27FC236}">
                <a16:creationId xmlns:a16="http://schemas.microsoft.com/office/drawing/2014/main" id="{2DAD51F7-3210-479B-ADF0-963FBC7E32B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59AFE948-574D-A45F-27F3-58D76B01668E}"/>
              </a:ext>
            </a:extLst>
          </p:cNvPr>
          <p:cNvPicPr>
            <a:picLocks noChangeAspect="1"/>
          </p:cNvPicPr>
          <p:nvPr/>
        </p:nvPicPr>
        <p:blipFill>
          <a:blip r:embed="rId3"/>
          <a:stretch>
            <a:fillRect/>
          </a:stretch>
        </p:blipFill>
        <p:spPr>
          <a:xfrm>
            <a:off x="6114520" y="19445"/>
            <a:ext cx="4013002" cy="6861098"/>
          </a:xfrm>
          <a:prstGeom prst="rect">
            <a:avLst/>
          </a:prstGeom>
        </p:spPr>
      </p:pic>
      <p:pic>
        <p:nvPicPr>
          <p:cNvPr id="9" name="Picture 8">
            <a:extLst>
              <a:ext uri="{FF2B5EF4-FFF2-40B4-BE49-F238E27FC236}">
                <a16:creationId xmlns:a16="http://schemas.microsoft.com/office/drawing/2014/main" id="{4CAF902F-318B-C829-1190-E68252417328}"/>
              </a:ext>
            </a:extLst>
          </p:cNvPr>
          <p:cNvPicPr>
            <a:picLocks noChangeAspect="1"/>
          </p:cNvPicPr>
          <p:nvPr/>
        </p:nvPicPr>
        <p:blipFill rotWithShape="1">
          <a:blip r:embed="rId4"/>
          <a:srcRect b="11965"/>
          <a:stretch/>
        </p:blipFill>
        <p:spPr>
          <a:xfrm rot="5400000">
            <a:off x="7654495" y="2309740"/>
            <a:ext cx="6883641" cy="2228408"/>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lstStyle/>
          <a:p>
            <a:r>
              <a:rPr lang="en-US" dirty="0"/>
              <a:t>Growth by sector graph</a:t>
            </a:r>
          </a:p>
        </p:txBody>
      </p:sp>
      <p:graphicFrame>
        <p:nvGraphicFramePr>
          <p:cNvPr id="24" name="Chart Placeholder 23" descr="Growth by Sector graph">
            <a:extLst>
              <a:ext uri="{FF2B5EF4-FFF2-40B4-BE49-F238E27FC236}">
                <a16:creationId xmlns:a16="http://schemas.microsoft.com/office/drawing/2014/main" id="{1036F083-5B62-486F-9167-3421FCA69413}"/>
              </a:ext>
              <a:ext uri="{C183D7F6-B498-43B3-948B-1728B52AA6E4}">
                <adec:decorative xmlns:adec="http://schemas.microsoft.com/office/drawing/2017/decorative" val="0"/>
              </a:ext>
            </a:extLst>
          </p:cNvPr>
          <p:cNvGraphicFramePr>
            <a:graphicFrameLocks noGrp="1"/>
          </p:cNvGraphicFramePr>
          <p:nvPr>
            <p:ph type="chart" sz="quarter" idx="10"/>
            <p:extLst>
              <p:ext uri="{D42A27DB-BD31-4B8C-83A1-F6EECF244321}">
                <p14:modId xmlns:p14="http://schemas.microsoft.com/office/powerpoint/2010/main" val="241867531"/>
              </p:ext>
            </p:extLst>
          </p:nvPr>
        </p:nvGraphicFramePr>
        <p:xfrm>
          <a:off x="952500" y="1938338"/>
          <a:ext cx="10352088" cy="4111625"/>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endParaRPr lang="en-US" b="0" dirty="0"/>
          </a:p>
        </p:txBody>
      </p:sp>
      <p:sp>
        <p:nvSpPr>
          <p:cNvPr id="7" name="Date Placeholder 3">
            <a:extLst>
              <a:ext uri="{FF2B5EF4-FFF2-40B4-BE49-F238E27FC236}">
                <a16:creationId xmlns:a16="http://schemas.microsoft.com/office/drawing/2014/main" id="{560FFC6F-2BF3-42FE-80C1-0A76D4B6C7CE}"/>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8F4FF05C-2F3D-0DDB-CC83-A293B799F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868" y="5703848"/>
            <a:ext cx="3334385" cy="815411"/>
          </a:xfrm>
          <a:prstGeom prst="rect">
            <a:avLst/>
          </a:prstGeom>
        </p:spPr>
      </p:pic>
      <p:sp>
        <p:nvSpPr>
          <p:cNvPr id="11" name="Rectangle 10">
            <a:extLst>
              <a:ext uri="{FF2B5EF4-FFF2-40B4-BE49-F238E27FC236}">
                <a16:creationId xmlns:a16="http://schemas.microsoft.com/office/drawing/2014/main" id="{37751449-CDF7-C779-01AA-B697193256EE}"/>
              </a:ext>
            </a:extLst>
          </p:cNvPr>
          <p:cNvSpPr/>
          <p:nvPr/>
        </p:nvSpPr>
        <p:spPr>
          <a:xfrm>
            <a:off x="8315325" y="5764460"/>
            <a:ext cx="352425" cy="21447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2" name="Rectangle 11">
            <a:extLst>
              <a:ext uri="{FF2B5EF4-FFF2-40B4-BE49-F238E27FC236}">
                <a16:creationId xmlns:a16="http://schemas.microsoft.com/office/drawing/2014/main" id="{D04B4D94-7DFF-BD70-A454-BC986F67CA0F}"/>
              </a:ext>
            </a:extLst>
          </p:cNvPr>
          <p:cNvSpPr/>
          <p:nvPr/>
        </p:nvSpPr>
        <p:spPr>
          <a:xfrm>
            <a:off x="8315325" y="6083853"/>
            <a:ext cx="352425" cy="21447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8AF039C-85EF-D611-A39B-2F4C000313B0}"/>
              </a:ext>
            </a:extLst>
          </p:cNvPr>
          <p:cNvSpPr/>
          <p:nvPr/>
        </p:nvSpPr>
        <p:spPr>
          <a:xfrm>
            <a:off x="8315324" y="6391136"/>
            <a:ext cx="352425" cy="21447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391F829-1EB2-62A9-223B-0DD70150D3F8}"/>
              </a:ext>
            </a:extLst>
          </p:cNvPr>
          <p:cNvSpPr txBox="1"/>
          <p:nvPr/>
        </p:nvSpPr>
        <p:spPr>
          <a:xfrm>
            <a:off x="8667749" y="5680631"/>
            <a:ext cx="2771775" cy="369332"/>
          </a:xfrm>
          <a:prstGeom prst="rect">
            <a:avLst/>
          </a:prstGeom>
          <a:noFill/>
        </p:spPr>
        <p:txBody>
          <a:bodyPr wrap="square" rtlCol="0">
            <a:spAutoFit/>
          </a:bodyPr>
          <a:lstStyle/>
          <a:p>
            <a:r>
              <a:rPr lang="en-IN" dirty="0">
                <a:solidFill>
                  <a:schemeClr val="bg1">
                    <a:lumMod val="95000"/>
                    <a:lumOff val="5000"/>
                  </a:schemeClr>
                </a:solidFill>
              </a:rPr>
              <a:t>Future analysis </a:t>
            </a:r>
          </a:p>
        </p:txBody>
      </p:sp>
      <p:sp>
        <p:nvSpPr>
          <p:cNvPr id="15" name="TextBox 14">
            <a:extLst>
              <a:ext uri="{FF2B5EF4-FFF2-40B4-BE49-F238E27FC236}">
                <a16:creationId xmlns:a16="http://schemas.microsoft.com/office/drawing/2014/main" id="{D0169FE3-9BB6-77D3-EC32-1578EC4B0D9B}"/>
              </a:ext>
            </a:extLst>
          </p:cNvPr>
          <p:cNvSpPr txBox="1"/>
          <p:nvPr/>
        </p:nvSpPr>
        <p:spPr>
          <a:xfrm>
            <a:off x="8718868" y="6007536"/>
            <a:ext cx="1657350" cy="369332"/>
          </a:xfrm>
          <a:prstGeom prst="rect">
            <a:avLst/>
          </a:prstGeom>
          <a:noFill/>
        </p:spPr>
        <p:txBody>
          <a:bodyPr wrap="square" rtlCol="0">
            <a:spAutoFit/>
          </a:bodyPr>
          <a:lstStyle/>
          <a:p>
            <a:r>
              <a:rPr lang="en-IN" dirty="0">
                <a:solidFill>
                  <a:schemeClr val="bg1">
                    <a:lumMod val="95000"/>
                    <a:lumOff val="5000"/>
                  </a:schemeClr>
                </a:solidFill>
              </a:rPr>
              <a:t>Todays rate</a:t>
            </a:r>
          </a:p>
        </p:txBody>
      </p:sp>
      <p:sp>
        <p:nvSpPr>
          <p:cNvPr id="16" name="TextBox 15">
            <a:extLst>
              <a:ext uri="{FF2B5EF4-FFF2-40B4-BE49-F238E27FC236}">
                <a16:creationId xmlns:a16="http://schemas.microsoft.com/office/drawing/2014/main" id="{A1FB8E04-977B-7181-FA8C-42156F90F1B2}"/>
              </a:ext>
            </a:extLst>
          </p:cNvPr>
          <p:cNvSpPr txBox="1"/>
          <p:nvPr/>
        </p:nvSpPr>
        <p:spPr>
          <a:xfrm>
            <a:off x="8716805" y="6313708"/>
            <a:ext cx="1415732" cy="369332"/>
          </a:xfrm>
          <a:prstGeom prst="rect">
            <a:avLst/>
          </a:prstGeom>
          <a:noFill/>
        </p:spPr>
        <p:txBody>
          <a:bodyPr wrap="square" rtlCol="0">
            <a:spAutoFit/>
          </a:bodyPr>
          <a:lstStyle/>
          <a:p>
            <a:r>
              <a:rPr lang="en-IN" dirty="0">
                <a:solidFill>
                  <a:schemeClr val="bg1">
                    <a:lumMod val="95000"/>
                    <a:lumOff val="5000"/>
                  </a:schemeClr>
                </a:solidFill>
              </a:rPr>
              <a:t>Past prices </a:t>
            </a:r>
          </a:p>
        </p:txBody>
      </p:sp>
    </p:spTree>
    <p:extLst>
      <p:ext uri="{BB962C8B-B14F-4D97-AF65-F5344CB8AC3E}">
        <p14:creationId xmlns:p14="http://schemas.microsoft.com/office/powerpoint/2010/main" val="252153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4741453" cy="4067175"/>
          </a:xfrm>
        </p:spPr>
        <p:txBody>
          <a:bodyPr/>
          <a:lstStyle/>
          <a:p>
            <a:r>
              <a:rPr lang="en-US" b="0" i="0" dirty="0">
                <a:solidFill>
                  <a:srgbClr val="212121"/>
                </a:solidFill>
                <a:effectLst/>
                <a:latin typeface="Open Sans" panose="020B0606030504020204" pitchFamily="34" charset="0"/>
              </a:rPr>
              <a:t>The end goal of the project is to create a fully functional online auction and bidding system that allows users to participate in auctions and place bids on various items.</a:t>
            </a:r>
            <a:br>
              <a:rPr lang="en-US" dirty="0"/>
            </a:br>
            <a:endParaRPr lang="en-US" dirty="0"/>
          </a:p>
        </p:txBody>
      </p:sp>
      <p:pic>
        <p:nvPicPr>
          <p:cNvPr id="3" name="Picture 2">
            <a:extLst>
              <a:ext uri="{FF2B5EF4-FFF2-40B4-BE49-F238E27FC236}">
                <a16:creationId xmlns:a16="http://schemas.microsoft.com/office/drawing/2014/main" id="{EAD1BBBA-2ADC-160E-CFDB-42222B290AFE}"/>
              </a:ext>
            </a:extLst>
          </p:cNvPr>
          <p:cNvPicPr>
            <a:picLocks noChangeAspect="1"/>
          </p:cNvPicPr>
          <p:nvPr/>
        </p:nvPicPr>
        <p:blipFill>
          <a:blip r:embed="rId2"/>
          <a:stretch>
            <a:fillRect/>
          </a:stretch>
        </p:blipFill>
        <p:spPr>
          <a:xfrm>
            <a:off x="5749594" y="1819275"/>
            <a:ext cx="6442406" cy="4067175"/>
          </a:xfrm>
          <a:prstGeom prst="rect">
            <a:avLst/>
          </a:prstGeom>
        </p:spPr>
      </p:pic>
      <p:sp>
        <p:nvSpPr>
          <p:cNvPr id="5" name="TextBox 4">
            <a:extLst>
              <a:ext uri="{FF2B5EF4-FFF2-40B4-BE49-F238E27FC236}">
                <a16:creationId xmlns:a16="http://schemas.microsoft.com/office/drawing/2014/main" id="{87F1B171-E461-9864-6B94-61F7FB7BC03C}"/>
              </a:ext>
            </a:extLst>
          </p:cNvPr>
          <p:cNvSpPr txBox="1"/>
          <p:nvPr/>
        </p:nvSpPr>
        <p:spPr>
          <a:xfrm>
            <a:off x="606490" y="205273"/>
            <a:ext cx="5421086" cy="954107"/>
          </a:xfrm>
          <a:prstGeom prst="rect">
            <a:avLst/>
          </a:prstGeom>
          <a:noFill/>
        </p:spPr>
        <p:txBody>
          <a:bodyPr wrap="square" rtlCol="0">
            <a:spAutoFit/>
          </a:bodyPr>
          <a:lstStyle/>
          <a:p>
            <a:r>
              <a:rPr lang="en-US" sz="2800" b="1" dirty="0">
                <a:solidFill>
                  <a:schemeClr val="tx2">
                    <a:lumMod val="75000"/>
                  </a:schemeClr>
                </a:solidFill>
                <a:latin typeface="Aptos Display" panose="020B0004020202020204" pitchFamily="34" charset="0"/>
              </a:rPr>
              <a:t>Use Case:  </a:t>
            </a:r>
          </a:p>
          <a:p>
            <a:r>
              <a:rPr lang="en-US" sz="2800" b="1" dirty="0">
                <a:solidFill>
                  <a:schemeClr val="bg1"/>
                </a:solidFill>
                <a:latin typeface="Aptos Display" panose="020B0004020202020204" pitchFamily="34" charset="0"/>
              </a:rPr>
              <a:t>			</a:t>
            </a:r>
            <a:endParaRPr lang="en-IN" sz="2800" b="1"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8210ED53-D3D8-7E81-0FC4-D931DEF215A2}"/>
              </a:ext>
            </a:extLst>
          </p:cNvPr>
          <p:cNvSpPr txBox="1"/>
          <p:nvPr/>
        </p:nvSpPr>
        <p:spPr>
          <a:xfrm>
            <a:off x="8752114" y="5962261"/>
            <a:ext cx="4030824" cy="461665"/>
          </a:xfrm>
          <a:prstGeom prst="rect">
            <a:avLst/>
          </a:prstGeom>
          <a:noFill/>
        </p:spPr>
        <p:txBody>
          <a:bodyPr wrap="square" rtlCol="0">
            <a:spAutoFit/>
          </a:bodyPr>
          <a:lstStyle/>
          <a:p>
            <a:r>
              <a:rPr lang="en-US" sz="2400" u="sng" dirty="0">
                <a:solidFill>
                  <a:schemeClr val="tx2">
                    <a:lumMod val="75000"/>
                  </a:schemeClr>
                </a:solidFill>
              </a:rPr>
              <a:t>How it’s work</a:t>
            </a:r>
            <a:endParaRPr lang="en-IN" sz="2400" u="sng" dirty="0">
              <a:solidFill>
                <a:schemeClr val="tx2">
                  <a:lumMod val="75000"/>
                </a:schemeClr>
              </a:solidFill>
            </a:endParaRPr>
          </a:p>
        </p:txBody>
      </p:sp>
    </p:spTree>
    <p:extLst>
      <p:ext uri="{BB962C8B-B14F-4D97-AF65-F5344CB8AC3E}">
        <p14:creationId xmlns:p14="http://schemas.microsoft.com/office/powerpoint/2010/main" val="420603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p:txBody>
          <a:bodyPr>
            <a:noAutofit/>
          </a:bodyPr>
          <a:lstStyle/>
          <a:p>
            <a:r>
              <a:rPr lang="en-US" sz="2400" b="1" i="0" dirty="0">
                <a:solidFill>
                  <a:schemeClr val="tx2">
                    <a:lumMod val="75000"/>
                  </a:schemeClr>
                </a:solidFill>
                <a:effectLst/>
                <a:latin typeface="Open Sans" panose="020B0606030504020204" pitchFamily="34" charset="0"/>
              </a:rPr>
              <a:t>Online Auction and Bidding System Features and scope</a:t>
            </a:r>
            <a:endParaRPr lang="en-US" sz="2400" dirty="0"/>
          </a:p>
        </p:txBody>
      </p:sp>
      <p:sp>
        <p:nvSpPr>
          <p:cNvPr id="3" name="Text Placeholder 2">
            <a:extLst>
              <a:ext uri="{FF2B5EF4-FFF2-40B4-BE49-F238E27FC236}">
                <a16:creationId xmlns:a16="http://schemas.microsoft.com/office/drawing/2014/main" id="{9CD657E5-4675-E84E-840E-4F6D4868C5A9}"/>
              </a:ext>
            </a:extLst>
          </p:cNvPr>
          <p:cNvSpPr>
            <a:spLocks noGrp="1"/>
          </p:cNvSpPr>
          <p:nvPr>
            <p:ph type="body" idx="1"/>
          </p:nvPr>
        </p:nvSpPr>
        <p:spPr/>
        <p:txBody>
          <a:bodyPr/>
          <a:lstStyle/>
          <a:p>
            <a:r>
              <a:rPr lang="en-US" dirty="0"/>
              <a:t>Scope </a:t>
            </a:r>
          </a:p>
        </p:txBody>
      </p:sp>
      <p:sp>
        <p:nvSpPr>
          <p:cNvPr id="5" name="Content Placeholder 4">
            <a:extLst>
              <a:ext uri="{FF2B5EF4-FFF2-40B4-BE49-F238E27FC236}">
                <a16:creationId xmlns:a16="http://schemas.microsoft.com/office/drawing/2014/main" id="{0B4B9306-DDC0-AD4F-A9C2-739C6AEB0172}"/>
              </a:ext>
            </a:extLst>
          </p:cNvPr>
          <p:cNvSpPr>
            <a:spLocks noGrp="1"/>
          </p:cNvSpPr>
          <p:nvPr>
            <p:ph sz="half" idx="2"/>
          </p:nvPr>
        </p:nvSpPr>
        <p:spPr>
          <a:xfrm>
            <a:off x="964023" y="2786446"/>
            <a:ext cx="4827178" cy="1942138"/>
          </a:xfrm>
        </p:spPr>
        <p:txBody>
          <a:bodyPr/>
          <a:lstStyle/>
          <a:p>
            <a:pPr algn="l" fontAlgn="base">
              <a:buFont typeface="Arial" panose="020B0604020202020204" pitchFamily="34" charset="0"/>
              <a:buChar char="•"/>
            </a:pPr>
            <a:r>
              <a:rPr lang="en-US" b="0" i="0" dirty="0">
                <a:solidFill>
                  <a:srgbClr val="2F3239"/>
                </a:solidFill>
                <a:effectLst/>
                <a:latin typeface="Open Sans" panose="020B0606030504020204" pitchFamily="34" charset="0"/>
              </a:rPr>
              <a:t>This auction website works online. The bidder and seller can participate in auction from anywhere at any time through online auction.</a:t>
            </a:r>
          </a:p>
          <a:p>
            <a:pPr algn="l" fontAlgn="base">
              <a:buFont typeface="Arial" panose="020B0604020202020204" pitchFamily="34" charset="0"/>
              <a:buChar char="•"/>
            </a:pPr>
            <a:r>
              <a:rPr lang="en-US" b="0" i="0" dirty="0">
                <a:solidFill>
                  <a:srgbClr val="2F3239"/>
                </a:solidFill>
                <a:effectLst/>
                <a:latin typeface="Open Sans" panose="020B0606030504020204" pitchFamily="34" charset="0"/>
              </a:rPr>
              <a:t>Those who wish to take part in bidding or sell products at the site have to register at the site as customer. Only authenticated customers can take part in selling or in bidding.</a:t>
            </a:r>
          </a:p>
          <a:p>
            <a:pPr marL="0" indent="0">
              <a:buNone/>
            </a:pPr>
            <a:endParaRPr lang="en-US" dirty="0"/>
          </a:p>
          <a:p>
            <a:endParaRPr lang="en-US" dirty="0"/>
          </a:p>
        </p:txBody>
      </p:sp>
      <p:sp>
        <p:nvSpPr>
          <p:cNvPr id="4" name="Text Placeholder 3">
            <a:extLst>
              <a:ext uri="{FF2B5EF4-FFF2-40B4-BE49-F238E27FC236}">
                <a16:creationId xmlns:a16="http://schemas.microsoft.com/office/drawing/2014/main" id="{6AF03CC0-7DA0-ED4F-B612-580E138D588A}"/>
              </a:ext>
            </a:extLst>
          </p:cNvPr>
          <p:cNvSpPr>
            <a:spLocks noGrp="1"/>
          </p:cNvSpPr>
          <p:nvPr>
            <p:ph type="body" idx="10"/>
          </p:nvPr>
        </p:nvSpPr>
        <p:spPr>
          <a:xfrm>
            <a:off x="6362700" y="2300984"/>
            <a:ext cx="4764829" cy="404216"/>
          </a:xfrm>
        </p:spPr>
        <p:txBody>
          <a:bodyPr/>
          <a:lstStyle/>
          <a:p>
            <a:r>
              <a:rPr lang="en-US" dirty="0"/>
              <a:t>Features </a:t>
            </a:r>
          </a:p>
        </p:txBody>
      </p:sp>
      <p:sp>
        <p:nvSpPr>
          <p:cNvPr id="6" name="Content Placeholder 5">
            <a:extLst>
              <a:ext uri="{FF2B5EF4-FFF2-40B4-BE49-F238E27FC236}">
                <a16:creationId xmlns:a16="http://schemas.microsoft.com/office/drawing/2014/main" id="{B7D8EEE0-6E1C-9F47-936F-25FCC2FC368C}"/>
              </a:ext>
            </a:extLst>
          </p:cNvPr>
          <p:cNvSpPr>
            <a:spLocks noGrp="1"/>
          </p:cNvSpPr>
          <p:nvPr>
            <p:ph sz="half" idx="13"/>
          </p:nvPr>
        </p:nvSpPr>
        <p:spPr/>
        <p:txBody>
          <a:bodyPr>
            <a:normAutofit lnSpcReduction="10000"/>
          </a:bodyPr>
          <a:lstStyle/>
          <a:p>
            <a:pPr algn="l" fontAlgn="base">
              <a:buFont typeface="Arial" panose="020B0604020202020204" pitchFamily="34" charset="0"/>
              <a:buChar char="•"/>
            </a:pPr>
            <a:r>
              <a:rPr lang="en-US" b="0" i="0" dirty="0">
                <a:solidFill>
                  <a:srgbClr val="2F3239"/>
                </a:solidFill>
                <a:effectLst/>
                <a:latin typeface="Open Sans" panose="020B0606030504020204" pitchFamily="34" charset="0"/>
              </a:rPr>
              <a:t>Customer can see the profile of the bidding history of items which are still open. Similarly the seller can see the progress of bidding.</a:t>
            </a:r>
          </a:p>
          <a:p>
            <a:pPr algn="l" fontAlgn="base">
              <a:buFont typeface="Arial" panose="020B0604020202020204" pitchFamily="34" charset="0"/>
              <a:buChar char="•"/>
            </a:pPr>
            <a:r>
              <a:rPr lang="en-US" b="0" i="0" dirty="0">
                <a:solidFill>
                  <a:srgbClr val="2F3239"/>
                </a:solidFill>
                <a:effectLst/>
                <a:latin typeface="Open Sans" panose="020B0606030504020204" pitchFamily="34" charset="0"/>
              </a:rPr>
              <a:t>This will store bidders record and bidding record.</a:t>
            </a:r>
          </a:p>
          <a:p>
            <a:pPr algn="l" fontAlgn="base">
              <a:buFont typeface="Arial" panose="020B0604020202020204" pitchFamily="34" charset="0"/>
              <a:buChar char="•"/>
            </a:pPr>
            <a:r>
              <a:rPr lang="en-US" b="0" i="0" dirty="0">
                <a:solidFill>
                  <a:srgbClr val="2F3239"/>
                </a:solidFill>
                <a:effectLst/>
                <a:latin typeface="Open Sans" panose="020B0606030504020204" pitchFamily="34" charset="0"/>
              </a:rPr>
              <a:t>Auction winners and losers get an Email notification whether they won or lost the bid.</a:t>
            </a:r>
            <a:endParaRPr lang="en-US" dirty="0"/>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pPr algn="l"/>
            <a:endParaRPr lang="en-US" dirty="0"/>
          </a:p>
        </p:txBody>
      </p:sp>
      <p:sp>
        <p:nvSpPr>
          <p:cNvPr id="8" name="Footer Placeholder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a:lstStyle/>
          <a:p>
            <a:endParaRPr lang="en-US" sz="1100" dirty="0"/>
          </a:p>
        </p:txBody>
      </p:sp>
      <p:sp>
        <p:nvSpPr>
          <p:cNvPr id="18" name="Date Placeholder 3">
            <a:extLst>
              <a:ext uri="{FF2B5EF4-FFF2-40B4-BE49-F238E27FC236}">
                <a16:creationId xmlns:a16="http://schemas.microsoft.com/office/drawing/2014/main" id="{F81D4B1A-BE69-469D-B4E9-C605222B67F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6767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26B5-2F88-BA48-A996-4A13FDFAA43A}"/>
              </a:ext>
            </a:extLst>
          </p:cNvPr>
          <p:cNvSpPr>
            <a:spLocks noGrp="1"/>
          </p:cNvSpPr>
          <p:nvPr>
            <p:ph type="title"/>
          </p:nvPr>
        </p:nvSpPr>
        <p:spPr/>
        <p:txBody>
          <a:bodyPr>
            <a:normAutofit fontScale="90000"/>
          </a:bodyPr>
          <a:lstStyle/>
          <a:p>
            <a:r>
              <a:rPr lang="en-IN" b="1" i="0" dirty="0">
                <a:solidFill>
                  <a:schemeClr val="tx2">
                    <a:lumMod val="75000"/>
                  </a:schemeClr>
                </a:solidFill>
                <a:effectLst/>
                <a:latin typeface="Open Sans" panose="020B0606030504020204" pitchFamily="34" charset="0"/>
              </a:rPr>
              <a:t>Programming Language</a:t>
            </a:r>
            <a:endParaRPr lang="en-US" dirty="0"/>
          </a:p>
        </p:txBody>
      </p:sp>
      <p:sp>
        <p:nvSpPr>
          <p:cNvPr id="3" name="Text Placeholder 2">
            <a:extLst>
              <a:ext uri="{FF2B5EF4-FFF2-40B4-BE49-F238E27FC236}">
                <a16:creationId xmlns:a16="http://schemas.microsoft.com/office/drawing/2014/main" id="{A5ABDF8F-0AD5-5C43-9EF3-8679B9897E01}"/>
              </a:ext>
            </a:extLst>
          </p:cNvPr>
          <p:cNvSpPr>
            <a:spLocks noGrp="1"/>
          </p:cNvSpPr>
          <p:nvPr>
            <p:ph type="body" idx="1"/>
          </p:nvPr>
        </p:nvSpPr>
        <p:spPr>
          <a:xfrm>
            <a:off x="971550" y="2314312"/>
            <a:ext cx="3036477" cy="708806"/>
          </a:xfrm>
        </p:spPr>
        <p:txBody>
          <a:bodyPr/>
          <a:lstStyle/>
          <a:p>
            <a:r>
              <a:rPr lang="en-IN" b="1" i="0" dirty="0">
                <a:solidFill>
                  <a:srgbClr val="2F3239"/>
                </a:solidFill>
                <a:effectLst/>
                <a:latin typeface="inherit"/>
              </a:rPr>
              <a:t>Design</a:t>
            </a:r>
            <a:r>
              <a:rPr lang="en-IN" b="0" i="0" dirty="0">
                <a:solidFill>
                  <a:srgbClr val="2F3239"/>
                </a:solidFill>
                <a:effectLst/>
                <a:latin typeface="Open Sans" panose="020B0606030504020204" pitchFamily="34" charset="0"/>
              </a:rPr>
              <a:t>: HTML, CSS,</a:t>
            </a:r>
          </a:p>
          <a:p>
            <a:r>
              <a:rPr lang="en-IN" dirty="0">
                <a:solidFill>
                  <a:srgbClr val="2F3239"/>
                </a:solidFill>
                <a:latin typeface="Open Sans" panose="020B0606030504020204" pitchFamily="34" charset="0"/>
              </a:rPr>
              <a:t>	</a:t>
            </a:r>
            <a:r>
              <a:rPr lang="en-IN" b="0" i="0" dirty="0" err="1">
                <a:solidFill>
                  <a:srgbClr val="2F3239"/>
                </a:solidFill>
                <a:effectLst/>
                <a:latin typeface="Open Sans" panose="020B0606030504020204" pitchFamily="34" charset="0"/>
              </a:rPr>
              <a:t>javascript</a:t>
            </a:r>
            <a:endParaRPr lang="en-IN" b="0" i="0" dirty="0">
              <a:solidFill>
                <a:srgbClr val="2F3239"/>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7782A119-28D1-B54D-A879-A0DDEC296674}"/>
              </a:ext>
            </a:extLst>
          </p:cNvPr>
          <p:cNvSpPr>
            <a:spLocks noGrp="1"/>
          </p:cNvSpPr>
          <p:nvPr>
            <p:ph sz="half" idx="2"/>
          </p:nvPr>
        </p:nvSpPr>
        <p:spPr>
          <a:xfrm>
            <a:off x="952500" y="2786446"/>
            <a:ext cx="3036477" cy="1942138"/>
          </a:xfrm>
        </p:spPr>
        <p:txBody>
          <a:bodyPr/>
          <a:lstStyle/>
          <a:p>
            <a:pPr marL="0" indent="0">
              <a:buNone/>
            </a:pPr>
            <a:endParaRPr lang="en-US" dirty="0"/>
          </a:p>
          <a:p>
            <a:endParaRPr lang="en-US" dirty="0"/>
          </a:p>
        </p:txBody>
      </p:sp>
      <p:sp>
        <p:nvSpPr>
          <p:cNvPr id="5" name="Text Placeholder 4">
            <a:extLst>
              <a:ext uri="{FF2B5EF4-FFF2-40B4-BE49-F238E27FC236}">
                <a16:creationId xmlns:a16="http://schemas.microsoft.com/office/drawing/2014/main" id="{B55E5840-ED0D-0349-88F3-4E90A0094985}"/>
              </a:ext>
            </a:extLst>
          </p:cNvPr>
          <p:cNvSpPr>
            <a:spLocks noGrp="1"/>
          </p:cNvSpPr>
          <p:nvPr>
            <p:ph type="body" idx="10"/>
          </p:nvPr>
        </p:nvSpPr>
        <p:spPr/>
        <p:txBody>
          <a:bodyPr/>
          <a:lstStyle/>
          <a:p>
            <a:r>
              <a:rPr lang="en-IN" b="1" i="0" dirty="0">
                <a:solidFill>
                  <a:srgbClr val="2F3239"/>
                </a:solidFill>
                <a:effectLst/>
                <a:latin typeface="inherit"/>
              </a:rPr>
              <a:t>Programming Language</a:t>
            </a:r>
            <a:r>
              <a:rPr lang="en-IN" b="0" i="0" dirty="0">
                <a:solidFill>
                  <a:srgbClr val="2F3239"/>
                </a:solidFill>
                <a:effectLst/>
                <a:latin typeface="Open Sans" panose="020B0606030504020204" pitchFamily="34" charset="0"/>
              </a:rPr>
              <a:t>:</a:t>
            </a:r>
            <a:r>
              <a:rPr lang="en-IN" b="0" i="0" dirty="0">
                <a:solidFill>
                  <a:schemeClr val="bg1">
                    <a:lumMod val="95000"/>
                    <a:lumOff val="5000"/>
                  </a:schemeClr>
                </a:solidFill>
                <a:effectLst/>
                <a:latin typeface="Open Sans" panose="020B0606030504020204" pitchFamily="34" charset="0"/>
              </a:rPr>
              <a:t> </a:t>
            </a:r>
            <a:r>
              <a:rPr lang="en-IN" dirty="0">
                <a:solidFill>
                  <a:schemeClr val="bg1">
                    <a:lumMod val="95000"/>
                    <a:lumOff val="5000"/>
                  </a:schemeClr>
                </a:solidFill>
                <a:latin typeface="Open Sans" panose="020B0606030504020204" pitchFamily="34" charset="0"/>
              </a:rPr>
              <a:t>PHP</a:t>
            </a:r>
            <a:endParaRPr lang="en-IN" b="0" i="0" dirty="0">
              <a:solidFill>
                <a:schemeClr val="bg1">
                  <a:lumMod val="95000"/>
                  <a:lumOff val="5000"/>
                </a:schemeClr>
              </a:solidFill>
              <a:effectLst/>
              <a:latin typeface="Open Sans" panose="020B0606030504020204" pitchFamily="34" charset="0"/>
            </a:endParaRPr>
          </a:p>
          <a:p>
            <a:endParaRPr lang="en-US" dirty="0"/>
          </a:p>
        </p:txBody>
      </p:sp>
      <p:sp>
        <p:nvSpPr>
          <p:cNvPr id="6" name="Content Placeholder 5">
            <a:extLst>
              <a:ext uri="{FF2B5EF4-FFF2-40B4-BE49-F238E27FC236}">
                <a16:creationId xmlns:a16="http://schemas.microsoft.com/office/drawing/2014/main" id="{34801285-85FB-FD43-9631-322998389AF0}"/>
              </a:ext>
            </a:extLst>
          </p:cNvPr>
          <p:cNvSpPr>
            <a:spLocks noGrp="1"/>
          </p:cNvSpPr>
          <p:nvPr>
            <p:ph sz="half" idx="11"/>
          </p:nvPr>
        </p:nvSpPr>
        <p:spPr>
          <a:xfrm>
            <a:off x="8722272" y="4836058"/>
            <a:ext cx="3050628" cy="1942138"/>
          </a:xfrm>
        </p:spPr>
        <p:txBody>
          <a:bodyPr/>
          <a:lstStyle/>
          <a:p>
            <a:pPr marL="0" indent="0">
              <a:buNone/>
            </a:pPr>
            <a:endParaRPr lang="en-US" dirty="0"/>
          </a:p>
        </p:txBody>
      </p:sp>
      <p:sp>
        <p:nvSpPr>
          <p:cNvPr id="7" name="Text Placeholder 6">
            <a:extLst>
              <a:ext uri="{FF2B5EF4-FFF2-40B4-BE49-F238E27FC236}">
                <a16:creationId xmlns:a16="http://schemas.microsoft.com/office/drawing/2014/main" id="{8820E658-15B8-6C4B-A736-3D894774670E}"/>
              </a:ext>
            </a:extLst>
          </p:cNvPr>
          <p:cNvSpPr>
            <a:spLocks noGrp="1"/>
          </p:cNvSpPr>
          <p:nvPr>
            <p:ph type="body" idx="12"/>
          </p:nvPr>
        </p:nvSpPr>
        <p:spPr/>
        <p:txBody>
          <a:bodyPr/>
          <a:lstStyle/>
          <a:p>
            <a:r>
              <a:rPr lang="en-IN" b="1" i="0" dirty="0">
                <a:solidFill>
                  <a:srgbClr val="2F3239"/>
                </a:solidFill>
                <a:effectLst/>
                <a:latin typeface="inherit"/>
              </a:rPr>
              <a:t>Database used</a:t>
            </a:r>
            <a:r>
              <a:rPr lang="en-IN" b="0" i="0" dirty="0">
                <a:solidFill>
                  <a:srgbClr val="2F3239"/>
                </a:solidFill>
                <a:effectLst/>
                <a:latin typeface="Open Sans" panose="020B0606030504020204" pitchFamily="34" charset="0"/>
              </a:rPr>
              <a:t>: MySQL</a:t>
            </a:r>
          </a:p>
          <a:p>
            <a:endParaRPr lang="en-US" dirty="0"/>
          </a:p>
        </p:txBody>
      </p:sp>
      <p:sp>
        <p:nvSpPr>
          <p:cNvPr id="8" name="Content Placeholder 7">
            <a:extLst>
              <a:ext uri="{FF2B5EF4-FFF2-40B4-BE49-F238E27FC236}">
                <a16:creationId xmlns:a16="http://schemas.microsoft.com/office/drawing/2014/main" id="{7F52F621-1B1F-5E49-939F-12BD1A0FD522}"/>
              </a:ext>
            </a:extLst>
          </p:cNvPr>
          <p:cNvSpPr>
            <a:spLocks noGrp="1"/>
          </p:cNvSpPr>
          <p:nvPr>
            <p:ph sz="half" idx="13"/>
          </p:nvPr>
        </p:nvSpPr>
        <p:spPr>
          <a:xfrm>
            <a:off x="8729347" y="4850729"/>
            <a:ext cx="3036477" cy="1942138"/>
          </a:xfrm>
        </p:spPr>
        <p:txBody>
          <a:bodyPr/>
          <a:lstStyle/>
          <a:p>
            <a:pPr marL="0" indent="0">
              <a:buNone/>
            </a:pPr>
            <a:endParaRPr lang="en-US" dirty="0"/>
          </a:p>
        </p:txBody>
      </p:sp>
      <p:sp>
        <p:nvSpPr>
          <p:cNvPr id="12" name="Date Placeholder 3">
            <a:extLst>
              <a:ext uri="{FF2B5EF4-FFF2-40B4-BE49-F238E27FC236}">
                <a16:creationId xmlns:a16="http://schemas.microsoft.com/office/drawing/2014/main" id="{4DD34D67-E258-443E-8B33-EE16DD144A3A}"/>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9938E894-68E3-C7AA-5980-7949A64989A0}"/>
              </a:ext>
            </a:extLst>
          </p:cNvPr>
          <p:cNvPicPr>
            <a:picLocks noChangeAspect="1"/>
          </p:cNvPicPr>
          <p:nvPr/>
        </p:nvPicPr>
        <p:blipFill>
          <a:blip r:embed="rId2"/>
          <a:stretch>
            <a:fillRect/>
          </a:stretch>
        </p:blipFill>
        <p:spPr>
          <a:xfrm>
            <a:off x="6228080" y="3515331"/>
            <a:ext cx="5943600" cy="3212073"/>
          </a:xfrm>
          <a:prstGeom prst="rect">
            <a:avLst/>
          </a:prstGeom>
          <a:effectLst>
            <a:softEdge rad="31750"/>
          </a:effectLst>
        </p:spPr>
      </p:pic>
    </p:spTree>
    <p:extLst>
      <p:ext uri="{BB962C8B-B14F-4D97-AF65-F5344CB8AC3E}">
        <p14:creationId xmlns:p14="http://schemas.microsoft.com/office/powerpoint/2010/main" val="49548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2">
                    <a:lumMod val="75000"/>
                  </a:schemeClr>
                </a:solidFill>
                <a:effectLst/>
                <a:latin typeface="Open Sans" panose="020B0606030504020204" pitchFamily="34" charset="0"/>
                <a:cs typeface="Open Sans" panose="020B0606030504020204" pitchFamily="34" charset="0"/>
              </a:rPr>
              <a:t>Modules of Online Auction and Bidding System</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r>
              <a:rPr lang="en-IN" b="1" i="0" dirty="0">
                <a:solidFill>
                  <a:srgbClr val="2F3239"/>
                </a:solidFill>
                <a:effectLst/>
                <a:latin typeface="Open Sans" panose="020B0606030504020204" pitchFamily="34" charset="0"/>
              </a:rPr>
              <a:t>LOGIN/REGISTRATION MODULE:</a:t>
            </a:r>
            <a:endParaRPr lang="en-US" dirty="0"/>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71550" y="2656904"/>
            <a:ext cx="4838700" cy="408059"/>
          </a:xfrm>
        </p:spPr>
        <p:txBody>
          <a:bodyPr/>
          <a:lstStyle/>
          <a:p>
            <a:r>
              <a:rPr lang="en-US" b="0" i="0" dirty="0">
                <a:solidFill>
                  <a:srgbClr val="2F3239"/>
                </a:solidFill>
                <a:effectLst/>
                <a:latin typeface="Open Sans" panose="020B0606030504020204" pitchFamily="34" charset="0"/>
              </a:rPr>
              <a:t>Those who wish to take part in Bidding or sell products at the site have to register at the site as customer. </a:t>
            </a:r>
            <a:endParaRPr lang="en-US" dirty="0"/>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p:txBody>
          <a:bodyPr/>
          <a:lstStyle/>
          <a:p>
            <a:r>
              <a:rPr lang="en-IN" b="1" i="0" dirty="0">
                <a:solidFill>
                  <a:srgbClr val="2F3239"/>
                </a:solidFill>
                <a:effectLst/>
                <a:latin typeface="Open Sans" panose="020B0606030504020204" pitchFamily="34" charset="0"/>
              </a:rPr>
              <a:t>PRODUCT LIST MODULE: </a:t>
            </a:r>
            <a:endParaRPr lang="en-US" dirty="0"/>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p:txBody>
          <a:bodyPr/>
          <a:lstStyle/>
          <a:p>
            <a:r>
              <a:rPr lang="en-US" b="0" i="0" dirty="0">
                <a:solidFill>
                  <a:srgbClr val="2F3239"/>
                </a:solidFill>
                <a:effectLst/>
                <a:latin typeface="Open Sans" panose="020B0606030504020204" pitchFamily="34" charset="0"/>
              </a:rPr>
              <a:t>This collects information like product name, product detail, product image, Start bid, Sale price, Bidding start date and end date.</a:t>
            </a:r>
            <a:endParaRPr lang="en-US" dirty="0"/>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p:txBody>
          <a:bodyPr/>
          <a:lstStyle/>
          <a:p>
            <a:r>
              <a:rPr lang="en-IN" b="1" i="0" dirty="0">
                <a:solidFill>
                  <a:srgbClr val="2F3239"/>
                </a:solidFill>
                <a:effectLst/>
                <a:latin typeface="Open Sans" panose="020B0606030504020204" pitchFamily="34" charset="0"/>
              </a:rPr>
              <a:t>REPORT MODULE</a:t>
            </a:r>
            <a:r>
              <a:rPr lang="en-IN" b="0" i="0" dirty="0">
                <a:solidFill>
                  <a:srgbClr val="2F3239"/>
                </a:solidFill>
                <a:effectLst/>
                <a:latin typeface="Open Sans" panose="020B0606030504020204" pitchFamily="34" charset="0"/>
              </a:rPr>
              <a:t>:</a:t>
            </a:r>
            <a:endParaRPr lang="en-US" dirty="0"/>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p:txBody>
          <a:bodyPr/>
          <a:lstStyle/>
          <a:p>
            <a:r>
              <a:rPr lang="en-US" b="0" i="0" dirty="0">
                <a:solidFill>
                  <a:srgbClr val="2F3239"/>
                </a:solidFill>
                <a:effectLst/>
                <a:latin typeface="Open Sans" panose="020B0606030504020204" pitchFamily="34" charset="0"/>
              </a:rPr>
              <a:t>This module is for administrator to check sales report, product report, auction report, payment report, etc.</a:t>
            </a:r>
            <a:endParaRPr lang="en-US" dirty="0"/>
          </a:p>
        </p:txBody>
      </p:sp>
      <p:sp>
        <p:nvSpPr>
          <p:cNvPr id="51" name="Text Placeholder 50">
            <a:extLst>
              <a:ext uri="{FF2B5EF4-FFF2-40B4-BE49-F238E27FC236}">
                <a16:creationId xmlns:a16="http://schemas.microsoft.com/office/drawing/2014/main" id="{D582AC9C-B267-4C04-9E50-051DE433538C}"/>
              </a:ext>
            </a:extLst>
          </p:cNvPr>
          <p:cNvSpPr>
            <a:spLocks noGrp="1"/>
          </p:cNvSpPr>
          <p:nvPr>
            <p:ph type="body" sz="quarter" idx="18"/>
          </p:nvPr>
        </p:nvSpPr>
        <p:spPr/>
        <p:txBody>
          <a:bodyPr/>
          <a:lstStyle/>
          <a:p>
            <a:r>
              <a:rPr lang="en-IN" b="1" i="0" dirty="0">
                <a:solidFill>
                  <a:srgbClr val="2F3239"/>
                </a:solidFill>
                <a:effectLst/>
                <a:latin typeface="Open Sans" panose="020B0606030504020204" pitchFamily="34" charset="0"/>
              </a:rPr>
              <a:t>CUSTOMER MODULE: </a:t>
            </a:r>
            <a:endParaRPr lang="en-US" dirty="0"/>
          </a:p>
        </p:txBody>
      </p:sp>
      <p:sp>
        <p:nvSpPr>
          <p:cNvPr id="50" name="Text Placeholder 49">
            <a:extLst>
              <a:ext uri="{FF2B5EF4-FFF2-40B4-BE49-F238E27FC236}">
                <a16:creationId xmlns:a16="http://schemas.microsoft.com/office/drawing/2014/main" id="{C60A09F8-DA84-487F-81AC-337BE4A9F35B}"/>
              </a:ext>
            </a:extLst>
          </p:cNvPr>
          <p:cNvSpPr>
            <a:spLocks noGrp="1"/>
          </p:cNvSpPr>
          <p:nvPr>
            <p:ph type="body" sz="quarter" idx="17"/>
          </p:nvPr>
        </p:nvSpPr>
        <p:spPr/>
        <p:txBody>
          <a:bodyPr/>
          <a:lstStyle/>
          <a:p>
            <a:r>
              <a:rPr lang="en-US" b="0" i="0" dirty="0">
                <a:solidFill>
                  <a:srgbClr val="2F3239"/>
                </a:solidFill>
                <a:effectLst/>
                <a:latin typeface="Open Sans" panose="020B0606030504020204" pitchFamily="34" charset="0"/>
              </a:rPr>
              <a:t>In the customer module customer can view his own bidding details, Purchase report, auction winning report, etc.</a:t>
            </a:r>
            <a:endParaRPr lang="en-US" dirty="0"/>
          </a:p>
        </p:txBody>
      </p:sp>
      <p:sp>
        <p:nvSpPr>
          <p:cNvPr id="53" name="Text Placeholder 52">
            <a:extLst>
              <a:ext uri="{FF2B5EF4-FFF2-40B4-BE49-F238E27FC236}">
                <a16:creationId xmlns:a16="http://schemas.microsoft.com/office/drawing/2014/main" id="{A1B673DD-4FEC-4191-8446-77B89805FF2B}"/>
              </a:ext>
            </a:extLst>
          </p:cNvPr>
          <p:cNvSpPr>
            <a:spLocks noGrp="1"/>
          </p:cNvSpPr>
          <p:nvPr>
            <p:ph type="body" sz="quarter" idx="20"/>
          </p:nvPr>
        </p:nvSpPr>
        <p:spPr/>
        <p:txBody>
          <a:bodyPr/>
          <a:lstStyle/>
          <a:p>
            <a:r>
              <a:rPr lang="en-IN" b="1" i="0" dirty="0">
                <a:solidFill>
                  <a:srgbClr val="2F3239"/>
                </a:solidFill>
                <a:effectLst/>
                <a:latin typeface="Open Sans" panose="020B0606030504020204" pitchFamily="34" charset="0"/>
              </a:rPr>
              <a:t>CHAT MODULE:</a:t>
            </a:r>
            <a:endParaRPr lang="en-US" dirty="0"/>
          </a:p>
        </p:txBody>
      </p:sp>
      <p:sp>
        <p:nvSpPr>
          <p:cNvPr id="52" name="Text Placeholder 51">
            <a:extLst>
              <a:ext uri="{FF2B5EF4-FFF2-40B4-BE49-F238E27FC236}">
                <a16:creationId xmlns:a16="http://schemas.microsoft.com/office/drawing/2014/main" id="{1E84004F-53E7-47E5-A493-1980475C42D4}"/>
              </a:ext>
            </a:extLst>
          </p:cNvPr>
          <p:cNvSpPr>
            <a:spLocks noGrp="1"/>
          </p:cNvSpPr>
          <p:nvPr>
            <p:ph type="body" sz="quarter" idx="19"/>
          </p:nvPr>
        </p:nvSpPr>
        <p:spPr/>
        <p:txBody>
          <a:bodyPr/>
          <a:lstStyle/>
          <a:p>
            <a:r>
              <a:rPr lang="en-US" b="0" i="0" dirty="0">
                <a:solidFill>
                  <a:srgbClr val="2F3239"/>
                </a:solidFill>
                <a:effectLst/>
                <a:latin typeface="Open Sans" panose="020B0606030504020204" pitchFamily="34" charset="0"/>
              </a:rPr>
              <a:t>If the customer has any queries regarding product they can directly contact with sellers. 24×7 online chat features available. If the seller is offline then the message stores under seller message box.</a:t>
            </a:r>
            <a:endParaRPr lang="en-US" dirty="0"/>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endParaRPr lang="en-US" dirty="0"/>
          </a:p>
        </p:txBody>
      </p:sp>
      <p:sp>
        <p:nvSpPr>
          <p:cNvPr id="3" name="TextBox 2">
            <a:extLst>
              <a:ext uri="{FF2B5EF4-FFF2-40B4-BE49-F238E27FC236}">
                <a16:creationId xmlns:a16="http://schemas.microsoft.com/office/drawing/2014/main" id="{C3FF32D8-63D5-6B4B-6565-A41E7B2ACE30}"/>
              </a:ext>
            </a:extLst>
          </p:cNvPr>
          <p:cNvSpPr txBox="1"/>
          <p:nvPr/>
        </p:nvSpPr>
        <p:spPr>
          <a:xfrm>
            <a:off x="6399647" y="4962912"/>
            <a:ext cx="2764283" cy="369332"/>
          </a:xfrm>
          <a:prstGeom prst="rect">
            <a:avLst/>
          </a:prstGeom>
          <a:noFill/>
        </p:spPr>
        <p:txBody>
          <a:bodyPr wrap="none" rtlCol="0">
            <a:spAutoFit/>
          </a:bodyPr>
          <a:lstStyle/>
          <a:p>
            <a:r>
              <a:rPr lang="en-IN" b="1" i="0" dirty="0">
                <a:solidFill>
                  <a:srgbClr val="2F3239"/>
                </a:solidFill>
                <a:effectLst/>
                <a:latin typeface="Open Sans" panose="020B0606030504020204" pitchFamily="34" charset="0"/>
              </a:rPr>
              <a:t>DASHBOARD MODULE:</a:t>
            </a:r>
            <a:endParaRPr lang="en-IN" dirty="0"/>
          </a:p>
        </p:txBody>
      </p:sp>
      <p:sp>
        <p:nvSpPr>
          <p:cNvPr id="6" name="TextBox 5">
            <a:extLst>
              <a:ext uri="{FF2B5EF4-FFF2-40B4-BE49-F238E27FC236}">
                <a16:creationId xmlns:a16="http://schemas.microsoft.com/office/drawing/2014/main" id="{783177B8-1563-F670-3787-F755718152E6}"/>
              </a:ext>
            </a:extLst>
          </p:cNvPr>
          <p:cNvSpPr txBox="1"/>
          <p:nvPr/>
        </p:nvSpPr>
        <p:spPr>
          <a:xfrm>
            <a:off x="6515100" y="5472071"/>
            <a:ext cx="4838700" cy="830997"/>
          </a:xfrm>
          <a:prstGeom prst="rect">
            <a:avLst/>
          </a:prstGeom>
          <a:noFill/>
        </p:spPr>
        <p:txBody>
          <a:bodyPr wrap="square" rtlCol="0">
            <a:spAutoFit/>
          </a:bodyPr>
          <a:lstStyle/>
          <a:p>
            <a:r>
              <a:rPr lang="en-US" sz="1600" b="0" i="0" dirty="0">
                <a:solidFill>
                  <a:srgbClr val="2F3239"/>
                </a:solidFill>
                <a:effectLst/>
                <a:latin typeface="Open Sans" panose="020B0606030504020204" pitchFamily="34" charset="0"/>
              </a:rPr>
              <a:t>This dashboard module is for administrator and employees. Admin has full authority of the website and employee has limited authority.</a:t>
            </a:r>
            <a:endParaRPr lang="en-IN" sz="1600" dirty="0"/>
          </a:p>
        </p:txBody>
      </p:sp>
    </p:spTree>
    <p:extLst>
      <p:ext uri="{BB962C8B-B14F-4D97-AF65-F5344CB8AC3E}">
        <p14:creationId xmlns:p14="http://schemas.microsoft.com/office/powerpoint/2010/main" val="643842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Last year</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3AAE5DD-C26D-CEEB-D093-0AC3CCE1700A}"/>
              </a:ext>
            </a:extLst>
          </p:cNvPr>
          <p:cNvSpPr txBox="1"/>
          <p:nvPr/>
        </p:nvSpPr>
        <p:spPr>
          <a:xfrm>
            <a:off x="8478534" y="4355446"/>
            <a:ext cx="3578832" cy="1477328"/>
          </a:xfrm>
          <a:prstGeom prst="rect">
            <a:avLst/>
          </a:prstGeom>
          <a:noFill/>
        </p:spPr>
        <p:txBody>
          <a:bodyPr wrap="square" rtlCol="0">
            <a:spAutoFit/>
          </a:bodyPr>
          <a:lstStyle/>
          <a:p>
            <a:pPr marL="285750" indent="-285750">
              <a:buFont typeface="Arial" panose="020B0604020202020204" pitchFamily="34" charset="0"/>
              <a:buChar char="•"/>
            </a:pPr>
            <a:r>
              <a:rPr lang="en-IN" dirty="0">
                <a:hlinkClick r:id="rId4">
                  <a:extLst>
                    <a:ext uri="{A12FA001-AC4F-418D-AE19-62706E023703}">
                      <ahyp:hlinkClr xmlns:ahyp="http://schemas.microsoft.com/office/drawing/2018/hyperlinkcolor" val="tx"/>
                    </a:ext>
                  </a:extLst>
                </a:hlinkClick>
              </a:rPr>
              <a:t>https://www.studentprojects.live/phpscript/online-auction-and-bidding-system/</a:t>
            </a:r>
            <a:endParaRPr lang="en-IN" dirty="0"/>
          </a:p>
          <a:p>
            <a:pPr marL="285750" indent="-285750">
              <a:buFont typeface="Arial" panose="020B0604020202020204" pitchFamily="34" charset="0"/>
              <a:buChar char="•"/>
            </a:pPr>
            <a:r>
              <a:rPr lang="en-IN" dirty="0"/>
              <a:t>https://www.geeksforgeeks.org/</a:t>
            </a:r>
          </a:p>
        </p:txBody>
      </p:sp>
      <p:sp>
        <p:nvSpPr>
          <p:cNvPr id="4" name="TextBox 3">
            <a:extLst>
              <a:ext uri="{FF2B5EF4-FFF2-40B4-BE49-F238E27FC236}">
                <a16:creationId xmlns:a16="http://schemas.microsoft.com/office/drawing/2014/main" id="{5A6E36F7-A584-0C13-DF8E-24AB071880EA}"/>
              </a:ext>
            </a:extLst>
          </p:cNvPr>
          <p:cNvSpPr txBox="1"/>
          <p:nvPr/>
        </p:nvSpPr>
        <p:spPr>
          <a:xfrm>
            <a:off x="10267950" y="3845597"/>
            <a:ext cx="2438400" cy="523220"/>
          </a:xfrm>
          <a:prstGeom prst="rect">
            <a:avLst/>
          </a:prstGeom>
          <a:noFill/>
        </p:spPr>
        <p:txBody>
          <a:bodyPr wrap="square" rtlCol="0">
            <a:spAutoFit/>
          </a:bodyPr>
          <a:lstStyle/>
          <a:p>
            <a:r>
              <a:rPr lang="en-IN" sz="2800" b="1" dirty="0"/>
              <a:t>Reference</a:t>
            </a:r>
            <a:r>
              <a:rPr lang="en-IN" dirty="0"/>
              <a:t>  </a:t>
            </a:r>
          </a:p>
        </p:txBody>
      </p:sp>
    </p:spTree>
    <p:extLst>
      <p:ext uri="{BB962C8B-B14F-4D97-AF65-F5344CB8AC3E}">
        <p14:creationId xmlns:p14="http://schemas.microsoft.com/office/powerpoint/2010/main" val="2105465797"/>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1446DA3-37A7-4516-A4F6-8B99D0D312B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95</TotalTime>
  <Words>570</Words>
  <Application>Microsoft Office PowerPoint</Application>
  <PresentationFormat>Widescreen</PresentationFormat>
  <Paragraphs>63</Paragraphs>
  <Slides>10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Algerian</vt:lpstr>
      <vt:lpstr>Aptos Display</vt:lpstr>
      <vt:lpstr>Arial</vt:lpstr>
      <vt:lpstr>Calibri</vt:lpstr>
      <vt:lpstr>Franklin Gothic Book</vt:lpstr>
      <vt:lpstr>Franklin Gothic Demi</vt:lpstr>
      <vt:lpstr>inherit</vt:lpstr>
      <vt:lpstr>Open Sans</vt:lpstr>
      <vt:lpstr>Wingdings</vt:lpstr>
      <vt:lpstr>Theme1</vt:lpstr>
      <vt:lpstr>Dr.Babasaheb Ambedkar Technological University, Lonere</vt:lpstr>
      <vt:lpstr>Agenda</vt:lpstr>
      <vt:lpstr>Introduction</vt:lpstr>
      <vt:lpstr>Growth by sector graph</vt:lpstr>
      <vt:lpstr>The end goal of the project is to create a fully functional online auction and bidding system that allows users to participate in auctions and place bids on various items. </vt:lpstr>
      <vt:lpstr>Online Auction and Bidding System Features and scope</vt:lpstr>
      <vt:lpstr>Programming Language</vt:lpstr>
      <vt:lpstr>Modules of Online Auction and Bidding System</vt:lpstr>
      <vt:lpstr>Last year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Dr.Babasaheb Ambedkar Technological University, Lonere</dc:title>
  <dc:creator>Gaurav Ranyeole</dc:creator>
  <cp:lastModifiedBy>Gaurav Ranyeole</cp:lastModifiedBy>
  <cp:revision>4</cp:revision>
  <dcterms:created xsi:type="dcterms:W3CDTF">2023-11-24T17:01:11Z</dcterms:created>
  <dcterms:modified xsi:type="dcterms:W3CDTF">2023-11-25T05:53:54Z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